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handoutMasterIdLst>
    <p:handoutMasterId r:id="rId25"/>
  </p:handoutMasterIdLst>
  <p:sldIdLst>
    <p:sldId id="257" r:id="rId2"/>
    <p:sldId id="258" r:id="rId3"/>
    <p:sldId id="259" r:id="rId4"/>
    <p:sldId id="260" r:id="rId5"/>
    <p:sldId id="261" r:id="rId6"/>
    <p:sldId id="262" r:id="rId7"/>
    <p:sldId id="263" r:id="rId8"/>
    <p:sldId id="265" r:id="rId9"/>
    <p:sldId id="266" r:id="rId10"/>
    <p:sldId id="267" r:id="rId11"/>
    <p:sldId id="268" r:id="rId12"/>
    <p:sldId id="269" r:id="rId13"/>
    <p:sldId id="270" r:id="rId14"/>
    <p:sldId id="273" r:id="rId15"/>
    <p:sldId id="271" r:id="rId16"/>
    <p:sldId id="272" r:id="rId17"/>
    <p:sldId id="274" r:id="rId18"/>
    <p:sldId id="275" r:id="rId19"/>
    <p:sldId id="276" r:id="rId20"/>
    <p:sldId id="280" r:id="rId21"/>
    <p:sldId id="279" r:id="rId22"/>
    <p:sldId id="281" r:id="rId2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294" autoAdjust="0"/>
    <p:restoredTop sz="94660"/>
  </p:normalViewPr>
  <p:slideViewPr>
    <p:cSldViewPr>
      <p:cViewPr>
        <p:scale>
          <a:sx n="66" d="100"/>
          <a:sy n="66" d="100"/>
        </p:scale>
        <p:origin x="-1518" y="-14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C0CA7C6-E890-4852-9CC6-2581EF0D5318}" type="datetimeFigureOut">
              <a:rPr lang="en-US" smtClean="0"/>
              <a:pPr/>
              <a:t>4/28/2019</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0A6D9455-A79B-4028-B6C2-FDB34CF8F852}" type="slidenum">
              <a:rPr lang="en-US" smtClean="0"/>
              <a:pPr/>
              <a:t>‹#›</a:t>
            </a:fld>
            <a:endParaRPr 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71EDD3C-FE69-4BC6-A2B5-723BF9F81288}" type="datetimeFigureOut">
              <a:rPr lang="en-US" smtClean="0"/>
              <a:pPr/>
              <a:t>4/28/2019</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6A3796F-D064-4076-BBDF-4D1F48CECD04}" type="slidenum">
              <a:rPr lang="en-US" smtClean="0"/>
              <a:pPr/>
              <a:t>‹#›</a:t>
            </a:fld>
            <a:endParaRPr 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64747BE-B1D6-4294-B2B6-0B4AF11DC32B}" type="datetimeFigureOut">
              <a:rPr lang="en-US" smtClean="0"/>
              <a:pPr/>
              <a:t>4/28/2019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18CEB48-0050-46B6-A6C9-7242C188F6F9}"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64747BE-B1D6-4294-B2B6-0B4AF11DC32B}" type="datetimeFigureOut">
              <a:rPr lang="en-US" smtClean="0"/>
              <a:pPr/>
              <a:t>4/28/2019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18CEB48-0050-46B6-A6C9-7242C188F6F9}"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64747BE-B1D6-4294-B2B6-0B4AF11DC32B}" type="datetimeFigureOut">
              <a:rPr lang="en-US" smtClean="0"/>
              <a:pPr/>
              <a:t>4/28/2019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18CEB48-0050-46B6-A6C9-7242C188F6F9}"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64747BE-B1D6-4294-B2B6-0B4AF11DC32B}" type="datetimeFigureOut">
              <a:rPr lang="en-US" smtClean="0"/>
              <a:pPr/>
              <a:t>4/28/2019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18CEB48-0050-46B6-A6C9-7242C188F6F9}"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64747BE-B1D6-4294-B2B6-0B4AF11DC32B}" type="datetimeFigureOut">
              <a:rPr lang="en-US" smtClean="0"/>
              <a:pPr/>
              <a:t>4/28/2019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18CEB48-0050-46B6-A6C9-7242C188F6F9}"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64747BE-B1D6-4294-B2B6-0B4AF11DC32B}" type="datetimeFigureOut">
              <a:rPr lang="en-US" smtClean="0"/>
              <a:pPr/>
              <a:t>4/28/2019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18CEB48-0050-46B6-A6C9-7242C188F6F9}"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64747BE-B1D6-4294-B2B6-0B4AF11DC32B}" type="datetimeFigureOut">
              <a:rPr lang="en-US" smtClean="0"/>
              <a:pPr/>
              <a:t>4/28/2019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918CEB48-0050-46B6-A6C9-7242C188F6F9}"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64747BE-B1D6-4294-B2B6-0B4AF11DC32B}" type="datetimeFigureOut">
              <a:rPr lang="en-US" smtClean="0"/>
              <a:pPr/>
              <a:t>4/28/2019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918CEB48-0050-46B6-A6C9-7242C188F6F9}"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64747BE-B1D6-4294-B2B6-0B4AF11DC32B}" type="datetimeFigureOut">
              <a:rPr lang="en-US" smtClean="0"/>
              <a:pPr/>
              <a:t>4/28/2019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918CEB48-0050-46B6-A6C9-7242C188F6F9}"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64747BE-B1D6-4294-B2B6-0B4AF11DC32B}" type="datetimeFigureOut">
              <a:rPr lang="en-US" smtClean="0"/>
              <a:pPr/>
              <a:t>4/28/2019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18CEB48-0050-46B6-A6C9-7242C188F6F9}"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64747BE-B1D6-4294-B2B6-0B4AF11DC32B}" type="datetimeFigureOut">
              <a:rPr lang="en-US" smtClean="0"/>
              <a:pPr/>
              <a:t>4/28/2019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18CEB48-0050-46B6-A6C9-7242C188F6F9}"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64747BE-B1D6-4294-B2B6-0B4AF11DC32B}" type="datetimeFigureOut">
              <a:rPr lang="en-US" smtClean="0"/>
              <a:pPr/>
              <a:t>4/28/2019</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18CEB48-0050-46B6-A6C9-7242C188F6F9}"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066800" y="2286000"/>
            <a:ext cx="7315200" cy="830997"/>
          </a:xfrm>
          <a:prstGeom prst="rect">
            <a:avLst/>
          </a:prstGeom>
          <a:noFill/>
        </p:spPr>
        <p:txBody>
          <a:bodyPr>
            <a:spAutoFit/>
          </a:bodyPr>
          <a:lstStyle/>
          <a:p>
            <a:pPr algn="ctr" fontAlgn="auto">
              <a:spcBef>
                <a:spcPts val="0"/>
              </a:spcBef>
              <a:spcAft>
                <a:spcPts val="0"/>
              </a:spcAft>
              <a:defRPr/>
            </a:pPr>
            <a:r>
              <a:rPr lang="en-US" sz="4800" b="1" dirty="0" smtClean="0">
                <a:ln w="1905"/>
                <a:effectLst>
                  <a:innerShdw blurRad="69850" dist="43180" dir="5400000">
                    <a:srgbClr val="000000">
                      <a:alpha val="65000"/>
                    </a:srgbClr>
                  </a:innerShdw>
                </a:effectLst>
                <a:latin typeface="Times New Roman" pitchFamily="18" charset="0"/>
                <a:cs typeface="Times New Roman" pitchFamily="18" charset="0"/>
              </a:rPr>
              <a:t>QUESTIONNAIRE</a:t>
            </a:r>
            <a:endParaRPr lang="en-US" sz="4800" b="1" dirty="0">
              <a:ln w="1905"/>
              <a:effectLst>
                <a:innerShdw blurRad="69850" dist="43180" dir="5400000">
                  <a:srgbClr val="000000">
                    <a:alpha val="65000"/>
                  </a:srgbClr>
                </a:innerShdw>
              </a:effectLst>
              <a:latin typeface="Times New Roman" pitchFamily="18" charset="0"/>
              <a:cs typeface="Times New Roman" pitchFamily="18" charset="0"/>
            </a:endParaRPr>
          </a:p>
        </p:txBody>
      </p:sp>
      <p:sp>
        <p:nvSpPr>
          <p:cNvPr id="10243" name="TextBox 5"/>
          <p:cNvSpPr txBox="1">
            <a:spLocks noChangeArrowheads="1"/>
          </p:cNvSpPr>
          <p:nvPr/>
        </p:nvSpPr>
        <p:spPr bwMode="auto">
          <a:xfrm>
            <a:off x="6096000" y="5486400"/>
            <a:ext cx="2286000" cy="369888"/>
          </a:xfrm>
          <a:prstGeom prst="rect">
            <a:avLst/>
          </a:prstGeom>
          <a:noFill/>
          <a:ln w="9525">
            <a:noFill/>
            <a:miter lim="800000"/>
            <a:headEnd/>
            <a:tailEnd/>
          </a:ln>
        </p:spPr>
        <p:txBody>
          <a:bodyPr>
            <a:spAutoFit/>
          </a:bodyPr>
          <a:lstStyle/>
          <a:p>
            <a:r>
              <a:rPr lang="en-US" b="1" dirty="0">
                <a:latin typeface="Rockwell"/>
              </a:rPr>
              <a:t>Lecture No: </a:t>
            </a:r>
            <a:r>
              <a:rPr lang="en-US" b="1" dirty="0" smtClean="0">
                <a:latin typeface="Rockwell"/>
              </a:rPr>
              <a:t>13</a:t>
            </a:r>
            <a:endParaRPr lang="en-US" b="1" dirty="0">
              <a:latin typeface="Rockwe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6019800"/>
          </a:xfrm>
        </p:spPr>
        <p:txBody>
          <a:bodyPr>
            <a:noAutofit/>
          </a:bodyPr>
          <a:lstStyle/>
          <a:p>
            <a:pPr marL="514350" indent="-514350" algn="just">
              <a:buFont typeface="+mj-lt"/>
              <a:buAutoNum type="arabicPeriod" startAt="5"/>
            </a:pPr>
            <a:r>
              <a:rPr lang="en-US" sz="2400" b="1" dirty="0" smtClean="0"/>
              <a:t>Avoid Leading Questions</a:t>
            </a:r>
            <a:r>
              <a:rPr lang="en-US" sz="2400" dirty="0" smtClean="0"/>
              <a:t>: </a:t>
            </a:r>
            <a:r>
              <a:rPr lang="en-US" sz="2000" dirty="0" smtClean="0"/>
              <a:t>Make respondents feel that all responses are legitimate.  Do not let them aware of an answer that the researcher wants.  A leading question is the one that leads the respondent to choose one response over another by its wording. For example, the question, “you don’t smoke, do you?” leads respondents to state that they do not smoke. “Don’t you think that women should be empowered?” In most the cases the respondent is likely to agree with the statement.</a:t>
            </a:r>
          </a:p>
          <a:p>
            <a:pPr marL="457200" indent="-457200" algn="just">
              <a:buFont typeface="+mj-lt"/>
              <a:buAutoNum type="arabicPeriod" startAt="5"/>
            </a:pPr>
            <a:endParaRPr lang="en-US" sz="1200" dirty="0" smtClean="0"/>
          </a:p>
          <a:p>
            <a:pPr marL="514350" indent="-514350" algn="just">
              <a:buFont typeface="+mj-lt"/>
              <a:buAutoNum type="arabicPeriod" startAt="5"/>
            </a:pPr>
            <a:r>
              <a:rPr lang="en-US" sz="2400" b="1" dirty="0" smtClean="0"/>
              <a:t>Avoid Loaded Questions: </a:t>
            </a:r>
            <a:r>
              <a:rPr lang="en-US" sz="2200" dirty="0" smtClean="0"/>
              <a:t>Loaded questions suggest a socially desirable answer or are emotionally charged.  “Should the city government repair all the broken streets?”  Most of the people are going to agree with this question simply because this is highly socially desirable. Let us ask a husband “Have you ever been beaten up by your wife?”  Straight away this question may be considered to be a challenge to the masculinity of the person. Hence it may be embarrassing for the person to admit such an experience.  Therefore, even if the husband was beaten up by his wife, he might give a socially desirable answer.</a:t>
            </a:r>
            <a:endParaRPr lang="en-US" sz="22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457200" y="533400"/>
            <a:ext cx="8229600" cy="5867400"/>
          </a:xfrm>
        </p:spPr>
        <p:txBody>
          <a:bodyPr>
            <a:normAutofit lnSpcReduction="10000"/>
          </a:bodyPr>
          <a:lstStyle/>
          <a:p>
            <a:pPr marL="514350" indent="-514350" algn="just">
              <a:buFont typeface="+mj-lt"/>
              <a:buAutoNum type="arabicPeriod" startAt="7"/>
            </a:pPr>
            <a:r>
              <a:rPr lang="en-US" sz="2400" b="1" dirty="0" smtClean="0"/>
              <a:t>Avoid Burdensome Questions: </a:t>
            </a:r>
            <a:r>
              <a:rPr lang="en-US" sz="2400" dirty="0" smtClean="0"/>
              <a:t>A simple fact of human life is that people forget.  Researchers writing questions about past behavior or  events should recognize that certain questions may make serious demand on the respondent’s memory. “How did you feel about your brother when you were 6 years old?”  It may very difficult to recall something from the childhood.</a:t>
            </a:r>
          </a:p>
          <a:p>
            <a:pPr marL="457200" indent="-457200" algn="just">
              <a:buFont typeface="+mj-lt"/>
              <a:buAutoNum type="arabicPeriod" startAt="7"/>
            </a:pPr>
            <a:endParaRPr lang="en-US" sz="2400" dirty="0" smtClean="0"/>
          </a:p>
          <a:p>
            <a:pPr marL="514350" indent="-514350" algn="just">
              <a:buFont typeface="+mj-lt"/>
              <a:buAutoNum type="arabicPeriod" startAt="7"/>
            </a:pPr>
            <a:r>
              <a:rPr lang="en-US" sz="2400" b="1" dirty="0" smtClean="0"/>
              <a:t>Arrange Questions in a Proper Sequence: </a:t>
            </a:r>
            <a:r>
              <a:rPr lang="en-US" sz="2400" dirty="0" smtClean="0"/>
              <a:t>The order of question, or the question sequence, may serve several functions for the researcher.  If the opening questions are interesting, simple to comprehend, and easy to answer, respondent’s cooperation and involvement can be maintained throughout the questionnaire. If respondent’s curiosity is not aroused at the outset, they can become disinterested and terminate the interview.</a:t>
            </a:r>
          </a:p>
          <a:p>
            <a:pPr algn="just"/>
            <a:endParaRPr lang="en-US" sz="2400" dirty="0" smtClean="0"/>
          </a:p>
          <a:p>
            <a:endParaRPr lang="en-US" sz="2800" b="1"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62000"/>
            <a:ext cx="8229600" cy="5638800"/>
          </a:xfrm>
        </p:spPr>
        <p:txBody>
          <a:bodyPr>
            <a:normAutofit/>
          </a:bodyPr>
          <a:lstStyle/>
          <a:p>
            <a:pPr marL="514350" indent="-514350" algn="just">
              <a:buFont typeface="+mj-lt"/>
              <a:buAutoNum type="arabicPeriod" startAt="9"/>
            </a:pPr>
            <a:r>
              <a:rPr lang="en-US" sz="2400" b="1" dirty="0" smtClean="0"/>
              <a:t>Use Filter Question: </a:t>
            </a:r>
            <a:r>
              <a:rPr lang="en-US" sz="2400" dirty="0" smtClean="0"/>
              <a:t>Asking a question that doesn’t apply to the respondent or that the respondent is not qualified to answer may be irritating or may cause a biased response.  Including filter question minimizes the chance of asking questions that are inapplicable.  Filter question is that question which screens out respondents not qualified to answer a second question.  For example the researcher wants to know about the bringing up of one’s children.  “How much time do you spend playing games with your oldest child?” What if the respondent is unmarried?  Even if the respondent is married but does not have the child.  In both these situations the question is inapplicable to him/her.  Before this question the person may put a filter question whether or not the respondent is married.</a:t>
            </a:r>
            <a:endParaRPr lang="en-US" sz="24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516563"/>
          </a:xfrm>
        </p:spPr>
        <p:txBody>
          <a:bodyPr>
            <a:normAutofit/>
          </a:bodyPr>
          <a:lstStyle/>
          <a:p>
            <a:pPr marL="514350" indent="-514350" algn="just">
              <a:buFont typeface="+mj-lt"/>
              <a:buAutoNum type="arabicPeriod" startAt="10"/>
            </a:pPr>
            <a:r>
              <a:rPr lang="en-US" sz="2400" b="1" dirty="0" smtClean="0"/>
              <a:t>Layout of the questionnaire: </a:t>
            </a:r>
            <a:r>
              <a:rPr lang="en-US" sz="2400" dirty="0" smtClean="0"/>
              <a:t>There are two format or layout issues: the overall physical layout of the questionnaire and the format of questions and responses. Good lay out and physical attractiveness is crucial in mail, Internet, and other self-administered questionnaires.  For different reason it is also  important to have a good layout in questionnaires designed for personal and telephone interviews. Give each question a number and put identifying information on questionnaire.  Never cramp questions together or create a confusing appearance. Make a cover sheet or face sheet for each, for administrative use.</a:t>
            </a:r>
            <a:endParaRPr lang="en-US" sz="24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81000"/>
            <a:ext cx="8229600" cy="6172200"/>
          </a:xfrm>
        </p:spPr>
        <p:txBody>
          <a:bodyPr>
            <a:noAutofit/>
          </a:bodyPr>
          <a:lstStyle/>
          <a:p>
            <a:pPr marL="514350" indent="-514350" algn="just">
              <a:buFont typeface="+mj-lt"/>
              <a:buAutoNum type="arabicPeriod" startAt="11"/>
            </a:pPr>
            <a:r>
              <a:rPr lang="en-US" sz="2400" b="1" dirty="0" smtClean="0"/>
              <a:t>Make sure the questionnaire items match your research objectives</a:t>
            </a:r>
          </a:p>
          <a:p>
            <a:pPr marL="514350" indent="-514350" algn="just">
              <a:buFont typeface="+mj-lt"/>
              <a:buAutoNum type="arabicPeriod" startAt="11"/>
            </a:pPr>
            <a:endParaRPr lang="en-US" sz="1600" b="1" dirty="0" smtClean="0"/>
          </a:p>
          <a:p>
            <a:pPr marL="514350" indent="-514350" algn="just">
              <a:buFont typeface="+mj-lt"/>
              <a:buAutoNum type="arabicPeriod" startAt="11"/>
            </a:pPr>
            <a:r>
              <a:rPr lang="en-US" sz="2400" b="1" dirty="0" smtClean="0"/>
              <a:t>Understand your research participants:</a:t>
            </a:r>
            <a:r>
              <a:rPr lang="en-US" sz="2400" dirty="0" smtClean="0"/>
              <a:t> Your participants (not you!) will be filling out the questionnaire. Consider the demographic and cultural characteristics of your potential participants so that you can make it understandable to them</a:t>
            </a:r>
          </a:p>
          <a:p>
            <a:pPr marL="514350" indent="-514350" algn="just">
              <a:buFont typeface="+mj-lt"/>
              <a:buAutoNum type="arabicPeriod" startAt="11"/>
            </a:pPr>
            <a:endParaRPr lang="en-US" sz="1600" dirty="0" smtClean="0"/>
          </a:p>
          <a:p>
            <a:pPr marL="514350" indent="-514350" algn="just">
              <a:buFont typeface="+mj-lt"/>
              <a:buAutoNum type="arabicPeriod" startAt="11"/>
            </a:pPr>
            <a:r>
              <a:rPr lang="en-US" sz="2400" b="1" dirty="0" smtClean="0"/>
              <a:t>Use natural and familiar language: </a:t>
            </a:r>
            <a:r>
              <a:rPr lang="en-US" sz="2400" dirty="0" smtClean="0"/>
              <a:t>(Familiar language is comforting; jargon is not)</a:t>
            </a:r>
          </a:p>
          <a:p>
            <a:pPr marL="514350" indent="-514350" algn="just">
              <a:buFont typeface="+mj-lt"/>
              <a:buAutoNum type="arabicPeriod" startAt="11"/>
            </a:pPr>
            <a:endParaRPr lang="en-US" sz="1600" dirty="0" smtClean="0"/>
          </a:p>
          <a:p>
            <a:pPr marL="514350" indent="-514350" algn="just">
              <a:buFont typeface="+mj-lt"/>
              <a:buAutoNum type="arabicPeriod" startAt="11"/>
            </a:pPr>
            <a:r>
              <a:rPr lang="en-US" sz="2400" b="1" dirty="0" smtClean="0"/>
              <a:t>Write items that are clear, precise, and short:</a:t>
            </a:r>
            <a:r>
              <a:rPr lang="en-US" sz="2400" dirty="0" smtClean="0"/>
              <a:t> If your participants don't understand the items, your data will be invalid (i.e., your research study will have the  GIGO effect). Short items are more easily understood and less stressful than long items.</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516563"/>
          </a:xfrm>
        </p:spPr>
        <p:txBody>
          <a:bodyPr>
            <a:normAutofit lnSpcReduction="10000"/>
          </a:bodyPr>
          <a:lstStyle/>
          <a:p>
            <a:pPr marL="514350" indent="-514350" algn="just">
              <a:buFont typeface="+mj-lt"/>
              <a:buAutoNum type="arabicPeriod" startAt="15"/>
            </a:pPr>
            <a:r>
              <a:rPr lang="en-US" sz="2400" b="1" dirty="0" smtClean="0"/>
              <a:t>Avoid double negatives:</a:t>
            </a:r>
            <a:r>
              <a:rPr lang="en-US" sz="2400" dirty="0" smtClean="0"/>
              <a:t> Does the answer provided by the participant require combining two negatives? (e.g., "I </a:t>
            </a:r>
            <a:r>
              <a:rPr lang="en-US" sz="2400" u="sng" dirty="0" smtClean="0"/>
              <a:t>disagree</a:t>
            </a:r>
            <a:r>
              <a:rPr lang="en-US" sz="2400" dirty="0" smtClean="0"/>
              <a:t> that teachers should not be required to supervise their students during library time"). If yes, rewrite it. </a:t>
            </a:r>
          </a:p>
          <a:p>
            <a:pPr marL="514350" indent="-514350" algn="just">
              <a:buFont typeface="+mj-lt"/>
              <a:buAutoNum type="arabicPeriod" startAt="15"/>
            </a:pPr>
            <a:endParaRPr lang="en-US" sz="2400" dirty="0" smtClean="0"/>
          </a:p>
          <a:p>
            <a:pPr marL="514350" indent="-514350" algn="just">
              <a:buFont typeface="+mj-lt"/>
              <a:buAutoNum type="arabicPeriod" startAt="15"/>
            </a:pPr>
            <a:r>
              <a:rPr lang="en-US" sz="2400" b="1" dirty="0" smtClean="0"/>
              <a:t>Use mutually exclusive and exhaustive response categories for closed-ended questions: </a:t>
            </a:r>
            <a:r>
              <a:rPr lang="en-US" sz="2400" u="sng" dirty="0" smtClean="0"/>
              <a:t>Mutually exclusive</a:t>
            </a:r>
            <a:r>
              <a:rPr lang="en-US" sz="2400" dirty="0" smtClean="0"/>
              <a:t> categories do not overlap (e.g., ages 0-10, 10-20, 20-30 are NOT mutually exclusive and should be rewritten as less than 10, 10-19, 20-29, 30-39, ...). </a:t>
            </a:r>
            <a:r>
              <a:rPr lang="en-US" sz="2400" u="sng" dirty="0" smtClean="0"/>
              <a:t>Exhaustive categories</a:t>
            </a:r>
            <a:r>
              <a:rPr lang="en-US" sz="2400" dirty="0" smtClean="0"/>
              <a:t> include all possible responses (e.g., if you are doing a national survey of adult citizens (i.e., 18 or older) then the these categories (18-19, 20-29, 30-39, 40-49, 50-59, 60-69) are NOT exhaustive because there is no where to put someone who is 70 years old or older.</a:t>
            </a:r>
          </a:p>
          <a:p>
            <a:endParaRPr 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516563"/>
          </a:xfrm>
        </p:spPr>
        <p:txBody>
          <a:bodyPr/>
          <a:lstStyle/>
          <a:p>
            <a:pPr marL="514350" indent="-514350" algn="just">
              <a:buFont typeface="+mj-lt"/>
              <a:buAutoNum type="arabicPeriod" startAt="17"/>
            </a:pPr>
            <a:r>
              <a:rPr lang="en-US" sz="2400" b="1" dirty="0" smtClean="0"/>
              <a:t>Always pilot test your questionnaire: </a:t>
            </a:r>
            <a:r>
              <a:rPr lang="en-US" sz="2400" dirty="0" smtClean="0"/>
              <a:t>You will always find some problems that you have overlooked! The best pilot tests are with people similar to the ones to be included in your research study. After pilot testing your questionnaire, revise it and pilot test it again, until it works correctly. </a:t>
            </a:r>
          </a:p>
          <a:p>
            <a:pPr marL="514350" indent="-514350" algn="just">
              <a:buFont typeface="+mj-lt"/>
              <a:buAutoNum type="arabicPeriod" startAt="17"/>
            </a:pPr>
            <a:endParaRPr lang="en-US" sz="2400" dirty="0" smtClean="0"/>
          </a:p>
          <a:p>
            <a:pPr marL="514350" indent="-514350" algn="just">
              <a:buFont typeface="+mj-lt"/>
              <a:buAutoNum type="arabicPeriod" startAt="17"/>
            </a:pPr>
            <a:r>
              <a:rPr lang="en-US" sz="2400" b="1" dirty="0" smtClean="0"/>
              <a:t>Develop a questionnaire that is properly organized and easy for the participant to use.</a:t>
            </a:r>
          </a:p>
          <a:p>
            <a:endParaRPr 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normAutofit/>
          </a:bodyPr>
          <a:lstStyle/>
          <a:p>
            <a:r>
              <a:rPr lang="en-US" sz="2800" b="1" dirty="0" smtClean="0"/>
              <a:t>PILOT TESTING OF THE QUESTIONNAIRE</a:t>
            </a:r>
            <a:endParaRPr lang="en-US" sz="2800" b="1" dirty="0"/>
          </a:p>
        </p:txBody>
      </p:sp>
      <p:sp>
        <p:nvSpPr>
          <p:cNvPr id="3" name="Content Placeholder 2"/>
          <p:cNvSpPr>
            <a:spLocks noGrp="1"/>
          </p:cNvSpPr>
          <p:nvPr>
            <p:ph idx="1"/>
          </p:nvPr>
        </p:nvSpPr>
        <p:spPr>
          <a:xfrm>
            <a:off x="457200" y="1371600"/>
            <a:ext cx="8229600" cy="4953000"/>
          </a:xfrm>
        </p:spPr>
        <p:txBody>
          <a:bodyPr>
            <a:normAutofit/>
          </a:bodyPr>
          <a:lstStyle/>
          <a:p>
            <a:pPr marL="0" indent="0" algn="just">
              <a:buNone/>
            </a:pPr>
            <a:r>
              <a:rPr lang="en-US" sz="2800" dirty="0" smtClean="0"/>
              <a:t>Pilot testing also called pre-testing means small scale  trial run of a particular component. It is important to pilot test the instrument to ensure that the questions are understood by the respondents and there are no problems with the wording or measurement.  Pilot testing involves the use of a small number of respondents to test the appropriateness of the questions and their comprehension.</a:t>
            </a:r>
            <a:endParaRPr lang="en-US" sz="28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44562"/>
          </a:xfrm>
        </p:spPr>
        <p:txBody>
          <a:bodyPr>
            <a:normAutofit/>
          </a:bodyPr>
          <a:lstStyle/>
          <a:p>
            <a:r>
              <a:rPr lang="en-US" sz="4000" b="1" dirty="0" smtClean="0"/>
              <a:t>Construction of Questionnaire</a:t>
            </a:r>
            <a:endParaRPr lang="en-US" sz="4000" b="1" dirty="0"/>
          </a:p>
        </p:txBody>
      </p:sp>
      <p:sp>
        <p:nvSpPr>
          <p:cNvPr id="3" name="Content Placeholder 2"/>
          <p:cNvSpPr>
            <a:spLocks noGrp="1"/>
          </p:cNvSpPr>
          <p:nvPr>
            <p:ph idx="1"/>
          </p:nvPr>
        </p:nvSpPr>
        <p:spPr>
          <a:xfrm>
            <a:off x="457200" y="1295400"/>
            <a:ext cx="8229600" cy="5105400"/>
          </a:xfrm>
        </p:spPr>
        <p:txBody>
          <a:bodyPr/>
          <a:lstStyle/>
          <a:p>
            <a:pPr marL="514350" indent="-514350" algn="just">
              <a:buFont typeface="+mj-lt"/>
              <a:buAutoNum type="arabicPeriod"/>
            </a:pPr>
            <a:r>
              <a:rPr lang="en-US" dirty="0" smtClean="0"/>
              <a:t>Study other questionnaire</a:t>
            </a:r>
          </a:p>
          <a:p>
            <a:pPr marL="514350" indent="-514350" algn="just">
              <a:buFont typeface="+mj-lt"/>
              <a:buAutoNum type="arabicPeriod"/>
            </a:pPr>
            <a:r>
              <a:rPr lang="en-US" dirty="0" smtClean="0"/>
              <a:t>Get all possible help in preparation</a:t>
            </a:r>
          </a:p>
          <a:p>
            <a:pPr marL="514350" indent="-514350" algn="just">
              <a:buFont typeface="+mj-lt"/>
              <a:buAutoNum type="arabicPeriod"/>
            </a:pPr>
            <a:r>
              <a:rPr lang="en-US" dirty="0" smtClean="0"/>
              <a:t>Pilot study of questionnaire</a:t>
            </a:r>
          </a:p>
          <a:p>
            <a:pPr marL="514350" indent="-514350" algn="just">
              <a:buFont typeface="+mj-lt"/>
              <a:buAutoNum type="arabicPeriod"/>
            </a:pPr>
            <a:r>
              <a:rPr lang="en-US" dirty="0" smtClean="0"/>
              <a:t>Define the term properly</a:t>
            </a:r>
          </a:p>
          <a:p>
            <a:pPr marL="514350" indent="-514350" algn="just">
              <a:buFont typeface="+mj-lt"/>
              <a:buAutoNum type="arabicPeriod"/>
            </a:pPr>
            <a:r>
              <a:rPr lang="en-US" dirty="0" smtClean="0"/>
              <a:t>Underline a word if you wish to indicate special emphasis</a:t>
            </a:r>
          </a:p>
          <a:p>
            <a:pPr marL="514350" indent="-514350" algn="just">
              <a:buFont typeface="+mj-lt"/>
              <a:buAutoNum type="arabicPeriod"/>
            </a:pPr>
            <a:r>
              <a:rPr lang="en-US" dirty="0" smtClean="0"/>
              <a:t>Phase questions that suit all respondents</a:t>
            </a:r>
          </a:p>
          <a:p>
            <a:pPr marL="514350" indent="-514350" algn="just">
              <a:buFont typeface="+mj-lt"/>
              <a:buAutoNum type="arabicPeriod"/>
            </a:pPr>
            <a:r>
              <a:rPr lang="en-US" dirty="0" smtClean="0"/>
              <a:t>Provide guarantee of secrecy</a:t>
            </a:r>
            <a:endParaRPr 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020762"/>
          </a:xfrm>
        </p:spPr>
        <p:txBody>
          <a:bodyPr>
            <a:normAutofit/>
          </a:bodyPr>
          <a:lstStyle/>
          <a:p>
            <a:r>
              <a:rPr lang="en-US" sz="4000" b="1" dirty="0" smtClean="0"/>
              <a:t>Administration of questionnaire</a:t>
            </a:r>
            <a:endParaRPr lang="en-US" sz="4000" b="1" dirty="0"/>
          </a:p>
        </p:txBody>
      </p:sp>
      <p:sp>
        <p:nvSpPr>
          <p:cNvPr id="3" name="Content Placeholder 2"/>
          <p:cNvSpPr>
            <a:spLocks noGrp="1"/>
          </p:cNvSpPr>
          <p:nvPr>
            <p:ph idx="1"/>
          </p:nvPr>
        </p:nvSpPr>
        <p:spPr>
          <a:xfrm>
            <a:off x="457200" y="1371600"/>
            <a:ext cx="8229600" cy="4953000"/>
          </a:xfrm>
        </p:spPr>
        <p:txBody>
          <a:bodyPr>
            <a:normAutofit fontScale="92500" lnSpcReduction="10000"/>
          </a:bodyPr>
          <a:lstStyle/>
          <a:p>
            <a:r>
              <a:rPr lang="en-US" dirty="0" smtClean="0"/>
              <a:t>Choose respondent carefully</a:t>
            </a:r>
          </a:p>
          <a:p>
            <a:r>
              <a:rPr lang="en-US" dirty="0" smtClean="0"/>
              <a:t>Get assistance of person if required</a:t>
            </a:r>
          </a:p>
          <a:p>
            <a:r>
              <a:rPr lang="en-US" dirty="0" smtClean="0"/>
              <a:t>A courteous and carefully worded covering letter should explain the purpose of study</a:t>
            </a:r>
          </a:p>
          <a:p>
            <a:r>
              <a:rPr lang="en-US" dirty="0" smtClean="0"/>
              <a:t>Send stamped self address envelop</a:t>
            </a:r>
          </a:p>
          <a:p>
            <a:r>
              <a:rPr lang="en-US" dirty="0" smtClean="0"/>
              <a:t>A vigorous follow up is very necessary</a:t>
            </a:r>
          </a:p>
          <a:p>
            <a:endParaRPr lang="en-US" sz="2200" dirty="0" smtClean="0"/>
          </a:p>
          <a:p>
            <a:pPr>
              <a:buNone/>
            </a:pPr>
            <a:r>
              <a:rPr lang="en-US" b="1" dirty="0" smtClean="0"/>
              <a:t>Distribution</a:t>
            </a:r>
          </a:p>
          <a:p>
            <a:r>
              <a:rPr lang="en-US" dirty="0" smtClean="0"/>
              <a:t>Direct Contact</a:t>
            </a:r>
          </a:p>
          <a:p>
            <a:r>
              <a:rPr lang="en-US" dirty="0" smtClean="0"/>
              <a:t>By Mail</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74638"/>
            <a:ext cx="8229600" cy="1020762"/>
          </a:xfrm>
        </p:spPr>
        <p:txBody>
          <a:bodyPr>
            <a:normAutofit/>
          </a:bodyPr>
          <a:lstStyle/>
          <a:p>
            <a:r>
              <a:rPr lang="en-US" sz="3600" b="1" dirty="0" smtClean="0"/>
              <a:t>Qualities of Good Research Tool</a:t>
            </a:r>
            <a:endParaRPr lang="en-US" sz="3600" b="1" dirty="0"/>
          </a:p>
        </p:txBody>
      </p:sp>
      <p:sp>
        <p:nvSpPr>
          <p:cNvPr id="4" name="Content Placeholder 3"/>
          <p:cNvSpPr>
            <a:spLocks noGrp="1"/>
          </p:cNvSpPr>
          <p:nvPr>
            <p:ph idx="1"/>
          </p:nvPr>
        </p:nvSpPr>
        <p:spPr>
          <a:xfrm>
            <a:off x="457200" y="1447800"/>
            <a:ext cx="8229600" cy="4724400"/>
          </a:xfrm>
        </p:spPr>
        <p:txBody>
          <a:bodyPr>
            <a:normAutofit/>
          </a:bodyPr>
          <a:lstStyle/>
          <a:p>
            <a:pPr marL="514350" indent="-514350" algn="just">
              <a:buFont typeface="+mj-lt"/>
              <a:buAutoNum type="arabicPeriod"/>
            </a:pPr>
            <a:r>
              <a:rPr lang="en-US" sz="2800" b="1" dirty="0" smtClean="0"/>
              <a:t>Simple Wording: </a:t>
            </a:r>
            <a:r>
              <a:rPr lang="en-US" sz="2800" dirty="0" smtClean="0"/>
              <a:t>the wording and writing of research instrument should easy and simple, so that it could easily be understand by informant.</a:t>
            </a:r>
          </a:p>
          <a:p>
            <a:pPr marL="514350" indent="-514350" algn="just">
              <a:buFont typeface="+mj-lt"/>
              <a:buAutoNum type="arabicPeriod"/>
            </a:pPr>
            <a:endParaRPr lang="en-US" sz="2400" dirty="0" smtClean="0"/>
          </a:p>
          <a:p>
            <a:pPr marL="514350" indent="-514350" algn="just">
              <a:buFont typeface="+mj-lt"/>
              <a:buAutoNum type="arabicPeriod"/>
            </a:pPr>
            <a:r>
              <a:rPr lang="en-US" sz="2800" b="1" dirty="0" smtClean="0"/>
              <a:t>Purposiveness:</a:t>
            </a:r>
            <a:r>
              <a:rPr lang="en-US" sz="2800" dirty="0" smtClean="0"/>
              <a:t> It should be purposeful and should fill all requirements for which it is made</a:t>
            </a:r>
          </a:p>
          <a:p>
            <a:pPr marL="514350" indent="-514350" algn="just">
              <a:buFont typeface="+mj-lt"/>
              <a:buAutoNum type="arabicPeriod"/>
            </a:pPr>
            <a:endParaRPr lang="en-US" sz="2400" dirty="0" smtClean="0"/>
          </a:p>
          <a:p>
            <a:pPr marL="514350" indent="-514350" algn="just">
              <a:buFont typeface="+mj-lt"/>
              <a:buAutoNum type="arabicPeriod"/>
            </a:pPr>
            <a:r>
              <a:rPr lang="en-US" sz="2800" b="1" dirty="0" smtClean="0"/>
              <a:t>Ambiguous Items: </a:t>
            </a:r>
            <a:r>
              <a:rPr lang="en-US" sz="2800" dirty="0" smtClean="0"/>
              <a:t>There should no ambiguous questions or material which create complexity and free from contradiction in material</a:t>
            </a:r>
          </a:p>
          <a:p>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Opinionnaire and Attitude Scale</a:t>
            </a:r>
            <a:endParaRPr lang="en-US" b="1" dirty="0"/>
          </a:p>
        </p:txBody>
      </p:sp>
      <p:sp>
        <p:nvSpPr>
          <p:cNvPr id="3" name="Content Placeholder 2"/>
          <p:cNvSpPr>
            <a:spLocks noGrp="1"/>
          </p:cNvSpPr>
          <p:nvPr>
            <p:ph idx="1"/>
          </p:nvPr>
        </p:nvSpPr>
        <p:spPr>
          <a:xfrm>
            <a:off x="457200" y="1295400"/>
            <a:ext cx="8229600" cy="5029200"/>
          </a:xfrm>
        </p:spPr>
        <p:txBody>
          <a:bodyPr>
            <a:normAutofit fontScale="92500" lnSpcReduction="10000"/>
          </a:bodyPr>
          <a:lstStyle/>
          <a:p>
            <a:pPr>
              <a:buNone/>
            </a:pPr>
            <a:r>
              <a:rPr lang="en-US" dirty="0" smtClean="0"/>
              <a:t>	A set of questions attempting to measure the attitude or belief of an individual is called an opinionnaire or an attitude scale. The underlying assumption in this method is that opinions expressed in response to the questions truly reflect the attitude of the respondent. But this may not always be true as either the individual himself may not really know how he feels about a social issue as he may never have given the issue may serious thought: At times the respondent may deliberately try to conceal, his real attitudes and try to project himself in good </a:t>
            </a:r>
            <a:r>
              <a:rPr lang="en-US" dirty="0" err="1" smtClean="0"/>
              <a:t>colour</a:t>
            </a:r>
            <a:r>
              <a:rPr lang="en-US" dirty="0" smtClean="0"/>
              <a:t>.</a:t>
            </a:r>
            <a:endParaRPr 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14400"/>
            <a:ext cx="8229600" cy="5211763"/>
          </a:xfrm>
        </p:spPr>
        <p:txBody>
          <a:bodyPr>
            <a:normAutofit lnSpcReduction="10000"/>
          </a:bodyPr>
          <a:lstStyle/>
          <a:p>
            <a:pPr>
              <a:buNone/>
            </a:pPr>
            <a:r>
              <a:rPr lang="en-US" dirty="0" smtClean="0"/>
              <a:t>	To develop an opinionnaire a number of  statements expressing idea or institution are collected. These statements are then either submitted to a panel of judges/ Experts (Under the </a:t>
            </a:r>
            <a:r>
              <a:rPr lang="en-US" dirty="0" smtClean="0"/>
              <a:t>T</a:t>
            </a:r>
            <a:r>
              <a:rPr lang="en-US" dirty="0" smtClean="0"/>
              <a:t>hurstone technique) or administered to a number of subjects ( under the Likert method). On the basis of an analysis of data thus collected, values are computed to each item ( under the Thurstone  technique ) or to each of the five responses of an item (under the Likert method). </a:t>
            </a:r>
            <a:endParaRPr 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14400"/>
            <a:ext cx="8229600" cy="5257800"/>
          </a:xfrm>
        </p:spPr>
        <p:txBody>
          <a:bodyPr>
            <a:normAutofit/>
          </a:bodyPr>
          <a:lstStyle/>
          <a:p>
            <a:pPr>
              <a:buNone/>
            </a:pPr>
            <a:r>
              <a:rPr lang="en-US" dirty="0" smtClean="0"/>
              <a:t>	This permits quantification of the responses of subjects and computation of an attitude score of the subject. Whereas in a questionnaire, the responses of a group of subjects on-each item/ question has to be tabulated and reported separately, the opinionnaire permits to work out scores for each respondent. The attitude scores of subjects can be used in a number of ways  and are particularly useful in experimental research studies.</a:t>
            </a: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5867400"/>
          </a:xfrm>
        </p:spPr>
        <p:txBody>
          <a:bodyPr>
            <a:noAutofit/>
          </a:bodyPr>
          <a:lstStyle/>
          <a:p>
            <a:pPr marL="514350" indent="-514350" algn="just">
              <a:buFont typeface="+mj-lt"/>
              <a:buAutoNum type="arabicPeriod" startAt="4"/>
            </a:pPr>
            <a:r>
              <a:rPr lang="en-US" sz="2800" b="1" dirty="0" smtClean="0"/>
              <a:t>Length:</a:t>
            </a:r>
            <a:r>
              <a:rPr lang="en-US" sz="2800" dirty="0" smtClean="0"/>
              <a:t> The items used should be comprehensive and short so that interest of students could not be minimize. Excessive long questions create boring effect.</a:t>
            </a:r>
          </a:p>
          <a:p>
            <a:pPr marL="514350" indent="-514350" algn="just">
              <a:buFont typeface="+mj-lt"/>
              <a:buAutoNum type="arabicPeriod" startAt="4"/>
            </a:pPr>
            <a:r>
              <a:rPr lang="en-US" sz="2800" b="1" dirty="0" smtClean="0"/>
              <a:t>Comprehensive Instruction: </a:t>
            </a:r>
            <a:r>
              <a:rPr lang="en-US" sz="2800" dirty="0" smtClean="0"/>
              <a:t>It should have comprehensive directions to fill it out, so that informants may not be misinterpreted.</a:t>
            </a:r>
          </a:p>
          <a:p>
            <a:pPr marL="514350" indent="-514350" algn="just">
              <a:buFont typeface="+mj-lt"/>
              <a:buAutoNum type="arabicPeriod" startAt="4"/>
            </a:pPr>
            <a:r>
              <a:rPr lang="en-US" sz="2800" b="1" dirty="0" smtClean="0"/>
              <a:t>Apparent Condition: </a:t>
            </a:r>
            <a:r>
              <a:rPr lang="en-US" sz="2800" dirty="0" smtClean="0"/>
              <a:t>The research tool should be beautiful in outlook. So that it could impress informant in first look.</a:t>
            </a:r>
          </a:p>
          <a:p>
            <a:pPr marL="514350" indent="-514350" algn="just">
              <a:buFont typeface="+mj-lt"/>
              <a:buAutoNum type="arabicPeriod" startAt="4"/>
            </a:pPr>
            <a:r>
              <a:rPr lang="en-US" sz="2800" b="1" dirty="0" smtClean="0"/>
              <a:t>Assurance:</a:t>
            </a:r>
            <a:r>
              <a:rPr lang="en-US" sz="2800" dirty="0" smtClean="0"/>
              <a:t> In a good tool it is assure to informants that their provided information's may not be disclose.</a:t>
            </a:r>
            <a:endParaRPr lang="en-US" sz="28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096962"/>
          </a:xfrm>
        </p:spPr>
        <p:txBody>
          <a:bodyPr>
            <a:normAutofit/>
          </a:bodyPr>
          <a:lstStyle/>
          <a:p>
            <a:r>
              <a:rPr lang="en-US" sz="4000" b="1" dirty="0" smtClean="0"/>
              <a:t>DEFINITION</a:t>
            </a:r>
            <a:endParaRPr lang="en-US" sz="4000" b="1" dirty="0"/>
          </a:p>
        </p:txBody>
      </p:sp>
      <p:sp>
        <p:nvSpPr>
          <p:cNvPr id="3" name="Content Placeholder 2"/>
          <p:cNvSpPr>
            <a:spLocks noGrp="1"/>
          </p:cNvSpPr>
          <p:nvPr>
            <p:ph idx="1"/>
          </p:nvPr>
        </p:nvSpPr>
        <p:spPr>
          <a:xfrm>
            <a:off x="457200" y="1447800"/>
            <a:ext cx="8229600" cy="4953000"/>
          </a:xfrm>
        </p:spPr>
        <p:txBody>
          <a:bodyPr>
            <a:normAutofit fontScale="92500" lnSpcReduction="10000"/>
          </a:bodyPr>
          <a:lstStyle/>
          <a:p>
            <a:pPr marL="514350" indent="-514350" algn="just">
              <a:buFont typeface="+mj-lt"/>
              <a:buAutoNum type="arabicPeriod"/>
            </a:pPr>
            <a:r>
              <a:rPr lang="en-US" dirty="0" smtClean="0"/>
              <a:t>Best (2000) It is a set of questions which are used to locate some useful information's from informants</a:t>
            </a:r>
          </a:p>
          <a:p>
            <a:pPr algn="just">
              <a:buNone/>
            </a:pPr>
            <a:endParaRPr lang="en-US" sz="2600" dirty="0" smtClean="0"/>
          </a:p>
          <a:p>
            <a:pPr marL="514350" indent="-514350" algn="just">
              <a:buFont typeface="+mj-lt"/>
              <a:buAutoNum type="arabicPeriod" startAt="2"/>
            </a:pPr>
            <a:r>
              <a:rPr lang="en-US" dirty="0" smtClean="0"/>
              <a:t>Best (2004) It is a systematic compilation of questions that are subject to a sampling of population from which information is desired.</a:t>
            </a:r>
          </a:p>
          <a:p>
            <a:pPr marL="514350" indent="-514350" algn="just">
              <a:buFont typeface="+mj-lt"/>
              <a:buAutoNum type="arabicPeriod" startAt="2"/>
            </a:pPr>
            <a:endParaRPr lang="en-US" sz="2600" dirty="0" smtClean="0"/>
          </a:p>
          <a:p>
            <a:pPr marL="514350" indent="-514350" algn="just">
              <a:buFont typeface="+mj-lt"/>
              <a:buAutoNum type="arabicPeriod" startAt="2"/>
            </a:pPr>
            <a:r>
              <a:rPr lang="en-US" dirty="0" smtClean="0"/>
              <a:t>Johnson (2006) A questionnaire is a self-report data collection instrument that is filled out by research participants.</a:t>
            </a: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44562"/>
          </a:xfrm>
        </p:spPr>
        <p:txBody>
          <a:bodyPr>
            <a:normAutofit/>
          </a:bodyPr>
          <a:lstStyle/>
          <a:p>
            <a:r>
              <a:rPr lang="en-US" sz="3600" b="1" dirty="0" smtClean="0"/>
              <a:t>Types of Questionnaires</a:t>
            </a:r>
            <a:endParaRPr lang="en-US" sz="3600" b="1" dirty="0"/>
          </a:p>
        </p:txBody>
      </p:sp>
      <p:sp>
        <p:nvSpPr>
          <p:cNvPr id="3" name="Content Placeholder 2"/>
          <p:cNvSpPr>
            <a:spLocks noGrp="1"/>
          </p:cNvSpPr>
          <p:nvPr>
            <p:ph idx="1"/>
          </p:nvPr>
        </p:nvSpPr>
        <p:spPr>
          <a:xfrm>
            <a:off x="457200" y="1219200"/>
            <a:ext cx="8229600" cy="5334000"/>
          </a:xfrm>
        </p:spPr>
        <p:txBody>
          <a:bodyPr>
            <a:normAutofit fontScale="92500" lnSpcReduction="20000"/>
          </a:bodyPr>
          <a:lstStyle/>
          <a:p>
            <a:pPr marL="465138" indent="-465138" algn="just">
              <a:buFont typeface="+mj-lt"/>
              <a:buAutoNum type="arabicPeriod"/>
            </a:pPr>
            <a:r>
              <a:rPr lang="en-US" sz="3000" b="1" dirty="0" smtClean="0"/>
              <a:t>Close Form:</a:t>
            </a:r>
            <a:r>
              <a:rPr lang="en-US" sz="3000" dirty="0" smtClean="0"/>
              <a:t> Questionnaires in which the informants have not freedom to express his views. All the possible answers are provided and informant has to select one from these options.</a:t>
            </a:r>
          </a:p>
          <a:p>
            <a:pPr marL="514350" indent="-514350" algn="just">
              <a:buFont typeface="+mj-lt"/>
              <a:buAutoNum type="arabicPeriod"/>
            </a:pPr>
            <a:endParaRPr lang="en-US" sz="2400" dirty="0" smtClean="0"/>
          </a:p>
          <a:p>
            <a:pPr>
              <a:buNone/>
            </a:pPr>
            <a:r>
              <a:rPr lang="en-US" sz="3000" b="1" dirty="0" smtClean="0"/>
              <a:t>Merits:</a:t>
            </a:r>
          </a:p>
          <a:p>
            <a:pPr marL="914400" indent="-449263"/>
            <a:r>
              <a:rPr lang="en-US" sz="2600" dirty="0" smtClean="0"/>
              <a:t>Easy to fill out</a:t>
            </a:r>
          </a:p>
          <a:p>
            <a:pPr marL="914400" indent="-449263"/>
            <a:r>
              <a:rPr lang="en-US" sz="2600" dirty="0" smtClean="0"/>
              <a:t>Time saving</a:t>
            </a:r>
          </a:p>
          <a:p>
            <a:pPr marL="914400" indent="-449263"/>
            <a:r>
              <a:rPr lang="en-US" sz="2600" dirty="0" smtClean="0"/>
              <a:t>Concentration on specific subject</a:t>
            </a:r>
          </a:p>
          <a:p>
            <a:pPr marL="914400" indent="-449263"/>
            <a:r>
              <a:rPr lang="en-US" sz="2600" dirty="0" smtClean="0"/>
              <a:t>Easy to analyze</a:t>
            </a:r>
          </a:p>
          <a:p>
            <a:pPr marL="914400" indent="-449263"/>
            <a:r>
              <a:rPr lang="en-US" sz="2600" dirty="0" smtClean="0"/>
              <a:t>Less efforts </a:t>
            </a:r>
            <a:r>
              <a:rPr lang="en-US" sz="2600" smtClean="0"/>
              <a:t>and thinking</a:t>
            </a:r>
            <a:endParaRPr lang="en-US" sz="2600" dirty="0" smtClean="0"/>
          </a:p>
          <a:p>
            <a:pPr>
              <a:buNone/>
            </a:pPr>
            <a:r>
              <a:rPr lang="en-US" sz="3000" b="1" dirty="0" smtClean="0"/>
              <a:t>Demerits:</a:t>
            </a:r>
          </a:p>
          <a:p>
            <a:pPr marL="914400" indent="-449263"/>
            <a:r>
              <a:rPr lang="en-US" sz="2400" dirty="0" smtClean="0"/>
              <a:t>Restrict thinking powers</a:t>
            </a:r>
          </a:p>
          <a:p>
            <a:pPr marL="914400" indent="-449263"/>
            <a:r>
              <a:rPr lang="en-US" sz="2400" dirty="0" smtClean="0"/>
              <a:t>In-depth information's could not obtained</a:t>
            </a:r>
          </a:p>
          <a:p>
            <a:pPr>
              <a:buNone/>
            </a:pP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85800"/>
            <a:ext cx="8229600" cy="5715000"/>
          </a:xfrm>
        </p:spPr>
        <p:txBody>
          <a:bodyPr>
            <a:normAutofit lnSpcReduction="10000"/>
          </a:bodyPr>
          <a:lstStyle/>
          <a:p>
            <a:pPr marL="514350" indent="-514350" algn="just">
              <a:buFont typeface="+mj-lt"/>
              <a:buAutoNum type="arabicPeriod" startAt="2"/>
            </a:pPr>
            <a:r>
              <a:rPr lang="en-US" sz="3000" b="1" dirty="0" smtClean="0"/>
              <a:t>Open Form: </a:t>
            </a:r>
            <a:r>
              <a:rPr lang="en-US" sz="3000" dirty="0" smtClean="0"/>
              <a:t>This type allow the informant to express his view with full freedom. Informant write answers with his own will and according to his thinking and reasoning.</a:t>
            </a:r>
          </a:p>
          <a:p>
            <a:pPr marL="514350" indent="-514350" algn="just">
              <a:buFont typeface="+mj-lt"/>
              <a:buAutoNum type="arabicPeriod" startAt="2"/>
            </a:pPr>
            <a:endParaRPr lang="en-US" sz="2200" dirty="0" smtClean="0"/>
          </a:p>
          <a:p>
            <a:pPr>
              <a:buNone/>
            </a:pPr>
            <a:r>
              <a:rPr lang="en-US" sz="3000" b="1" dirty="0" smtClean="0"/>
              <a:t>Merits</a:t>
            </a:r>
          </a:p>
          <a:p>
            <a:pPr marL="914400" indent="-406400"/>
            <a:r>
              <a:rPr lang="en-US" sz="2600" dirty="0" smtClean="0"/>
              <a:t>Develop thinking power</a:t>
            </a:r>
          </a:p>
          <a:p>
            <a:pPr marL="914400" indent="-406400"/>
            <a:r>
              <a:rPr lang="en-US" sz="2600" dirty="0" smtClean="0"/>
              <a:t>Complete information's can be obtained</a:t>
            </a:r>
          </a:p>
          <a:p>
            <a:pPr>
              <a:buNone/>
            </a:pPr>
            <a:r>
              <a:rPr lang="en-US" sz="3000" b="1" dirty="0" smtClean="0"/>
              <a:t>Demerits</a:t>
            </a:r>
          </a:p>
          <a:p>
            <a:pPr marL="973138" indent="-465138"/>
            <a:r>
              <a:rPr lang="en-US" sz="2600" dirty="0" smtClean="0"/>
              <a:t>Lack of hints for informants</a:t>
            </a:r>
          </a:p>
          <a:p>
            <a:pPr marL="973138" indent="-465138"/>
            <a:r>
              <a:rPr lang="en-US" sz="2600" dirty="0" smtClean="0"/>
              <a:t>Not useful for illiterate persons</a:t>
            </a:r>
          </a:p>
          <a:p>
            <a:pPr marL="973138" indent="-465138"/>
            <a:r>
              <a:rPr lang="en-US" sz="2600" dirty="0" smtClean="0"/>
              <a:t>Difficult to fill out</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62000"/>
            <a:ext cx="8229600" cy="5364163"/>
          </a:xfrm>
        </p:spPr>
        <p:txBody>
          <a:bodyPr/>
          <a:lstStyle/>
          <a:p>
            <a:pPr marL="514350" indent="-514350" algn="just">
              <a:buFont typeface="+mj-lt"/>
              <a:buAutoNum type="arabicPeriod" startAt="3"/>
            </a:pPr>
            <a:r>
              <a:rPr lang="en-US" b="1" dirty="0" smtClean="0"/>
              <a:t>Pictorial Form: </a:t>
            </a:r>
            <a:r>
              <a:rPr lang="en-US" dirty="0" smtClean="0"/>
              <a:t>These questionnaires contains pictures and diagrams instead of written material. Verbal instructions are given at the time of filling out questionnaire. It provides help to collect information's from minors and uneducated persons.</a:t>
            </a:r>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74638"/>
            <a:ext cx="8229600" cy="868362"/>
          </a:xfrm>
        </p:spPr>
        <p:txBody>
          <a:bodyPr>
            <a:noAutofit/>
          </a:bodyPr>
          <a:lstStyle/>
          <a:p>
            <a:r>
              <a:rPr lang="en-US" sz="2800" b="1" dirty="0" smtClean="0"/>
              <a:t>PRINCIPLES OF QUESTIONNAIRE CONSTRUCTION</a:t>
            </a:r>
            <a:endParaRPr lang="en-US" sz="2800" dirty="0"/>
          </a:p>
        </p:txBody>
      </p:sp>
      <p:sp>
        <p:nvSpPr>
          <p:cNvPr id="3" name="Content Placeholder 2"/>
          <p:cNvSpPr>
            <a:spLocks noGrp="1"/>
          </p:cNvSpPr>
          <p:nvPr>
            <p:ph idx="1"/>
          </p:nvPr>
        </p:nvSpPr>
        <p:spPr>
          <a:xfrm>
            <a:off x="457200" y="1295400"/>
            <a:ext cx="8229600" cy="5105400"/>
          </a:xfrm>
        </p:spPr>
        <p:txBody>
          <a:bodyPr>
            <a:normAutofit fontScale="92500" lnSpcReduction="10000"/>
          </a:bodyPr>
          <a:lstStyle/>
          <a:p>
            <a:pPr marL="514350" indent="-514350" algn="just">
              <a:buFont typeface="+mj-lt"/>
              <a:buAutoNum type="arabicPeriod"/>
            </a:pPr>
            <a:r>
              <a:rPr lang="en-US" sz="2600" b="1" dirty="0" smtClean="0"/>
              <a:t>Questionnaire Relevancy</a:t>
            </a:r>
            <a:r>
              <a:rPr lang="en-US" sz="2400" b="1" dirty="0" smtClean="0"/>
              <a:t>: </a:t>
            </a:r>
            <a:r>
              <a:rPr lang="en-US" sz="2400" dirty="0" smtClean="0"/>
              <a:t>A questionnaire is relevant if no unnecessary information is collected and if the information that is needed to solve the problem is obtained. To ensure information relevancy, the researcher must be specific about data needs, and there should be a rationale for each item of information.</a:t>
            </a:r>
          </a:p>
          <a:p>
            <a:pPr marL="514350" indent="-514350" algn="just">
              <a:buFont typeface="+mj-lt"/>
              <a:buAutoNum type="arabicPeriod"/>
            </a:pPr>
            <a:endParaRPr lang="en-US" sz="1500" dirty="0" smtClean="0"/>
          </a:p>
          <a:p>
            <a:pPr marL="514350" indent="-514350" algn="just">
              <a:buFont typeface="+mj-lt"/>
              <a:buAutoNum type="arabicPeriod"/>
            </a:pPr>
            <a:r>
              <a:rPr lang="en-US" sz="2600" b="1" dirty="0" smtClean="0"/>
              <a:t>Questionnaire Accuracy:</a:t>
            </a:r>
            <a:r>
              <a:rPr lang="en-US" sz="2400" b="1" dirty="0" smtClean="0"/>
              <a:t> </a:t>
            </a:r>
            <a:r>
              <a:rPr lang="en-US" sz="2400" dirty="0" smtClean="0"/>
              <a:t>Accuracy means that the information is  reliable and valid.  While experienced researchers believe that one should use simple, understandable, unbiased, unambiguous, and nonirritating words.  Obtaining accurate answer from respondents is strongly influenced by the researcher’s ability to design a questionnaire that facilitates recall and that will motivate the respondent to cooperate. Therefore avoid jargon, slang, and abbreviations.  The respondents may not understand some basic terminology. </a:t>
            </a:r>
            <a:endParaRPr lang="en-US" sz="24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85800"/>
            <a:ext cx="8229600" cy="5867400"/>
          </a:xfrm>
        </p:spPr>
        <p:txBody>
          <a:bodyPr>
            <a:normAutofit fontScale="92500" lnSpcReduction="10000"/>
          </a:bodyPr>
          <a:lstStyle/>
          <a:p>
            <a:pPr marL="514350" indent="-514350" algn="just">
              <a:buFont typeface="+mj-lt"/>
              <a:buAutoNum type="arabicPeriod" startAt="3"/>
            </a:pPr>
            <a:r>
              <a:rPr lang="en-US" sz="2600" b="1" dirty="0" smtClean="0"/>
              <a:t>Avoid Ambiguity, Confusion, and Vagueness: </a:t>
            </a:r>
            <a:r>
              <a:rPr lang="en-US" sz="2600" dirty="0" smtClean="0"/>
              <a:t>Ambiguity and vagueness plague most question writers.  A researcher might make implicit assumptions without thinking of respondents’ perspectives.  For example, the question, “what is your income?” could mean weekly, monthly, or annual: family or personal; before taxes or after taxes; for this year or last year; from salary or from all sources. The confusion causes inconsistencies in how different respondents assign meaning to and answer the question.</a:t>
            </a:r>
          </a:p>
          <a:p>
            <a:pPr marL="514350" indent="-514350" algn="just">
              <a:buNone/>
            </a:pPr>
            <a:endParaRPr lang="en-US" sz="2600" dirty="0" smtClean="0"/>
          </a:p>
          <a:p>
            <a:pPr marL="514350" indent="-514350" algn="just">
              <a:buFont typeface="+mj-lt"/>
              <a:buAutoNum type="arabicPeriod" startAt="4"/>
            </a:pPr>
            <a:r>
              <a:rPr lang="en-US" sz="2600" b="1" dirty="0" smtClean="0"/>
              <a:t>Avoid Double-Barreled Questions: </a:t>
            </a:r>
            <a:r>
              <a:rPr lang="en-US" sz="2600" dirty="0" smtClean="0"/>
              <a:t>A double barreled question consists of two or more questions joined together. It makes the respondent’s answer ambiguous.  For example, if asked, “Does this company have pension and health insurance benefits?”  a respondent at the company with health insurance benefits only might answer either yes or no.</a:t>
            </a:r>
            <a:endParaRPr lang="en-US" sz="2600"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Zubair">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527</TotalTime>
  <Words>1741</Words>
  <Application>Microsoft Office PowerPoint</Application>
  <PresentationFormat>On-screen Show (4:3)</PresentationFormat>
  <Paragraphs>92</Paragraphs>
  <Slides>22</Slides>
  <Notes>1</Notes>
  <HiddenSlides>0</HiddenSlides>
  <MMClips>0</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Office Theme</vt:lpstr>
      <vt:lpstr>Slide 1</vt:lpstr>
      <vt:lpstr>Qualities of Good Research Tool</vt:lpstr>
      <vt:lpstr>Slide 3</vt:lpstr>
      <vt:lpstr>DEFINITION</vt:lpstr>
      <vt:lpstr>Types of Questionnaires</vt:lpstr>
      <vt:lpstr>Slide 6</vt:lpstr>
      <vt:lpstr>Slide 7</vt:lpstr>
      <vt:lpstr>PRINCIPLES OF QUESTIONNAIRE CONSTRUCTION</vt:lpstr>
      <vt:lpstr>Slide 9</vt:lpstr>
      <vt:lpstr>Slide 10</vt:lpstr>
      <vt:lpstr>Slide 11</vt:lpstr>
      <vt:lpstr>Slide 12</vt:lpstr>
      <vt:lpstr>Slide 13</vt:lpstr>
      <vt:lpstr>Slide 14</vt:lpstr>
      <vt:lpstr>Slide 15</vt:lpstr>
      <vt:lpstr>Slide 16</vt:lpstr>
      <vt:lpstr>PILOT TESTING OF THE QUESTIONNAIRE</vt:lpstr>
      <vt:lpstr>Construction of Questionnaire</vt:lpstr>
      <vt:lpstr>Administration of questionnaire</vt:lpstr>
      <vt:lpstr>Opinionnaire and Attitude Scale</vt:lpstr>
      <vt:lpstr>Slide 21</vt:lpstr>
      <vt:lpstr>Slide 22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Common</dc:creator>
  <cp:lastModifiedBy>IUBRYK</cp:lastModifiedBy>
  <cp:revision>134</cp:revision>
  <dcterms:created xsi:type="dcterms:W3CDTF">2013-01-14T10:27:06Z</dcterms:created>
  <dcterms:modified xsi:type="dcterms:W3CDTF">2019-04-28T05:51:40Z</dcterms:modified>
</cp:coreProperties>
</file>